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9"/>
  </p:notesMasterIdLst>
  <p:sldIdLst>
    <p:sldId id="256" r:id="rId2"/>
    <p:sldId id="257" r:id="rId3"/>
    <p:sldId id="259" r:id="rId4"/>
    <p:sldId id="266" r:id="rId5"/>
    <p:sldId id="262" r:id="rId6"/>
    <p:sldId id="264" r:id="rId7"/>
    <p:sldId id="267" r:id="rId8"/>
    <p:sldId id="265" r:id="rId9"/>
    <p:sldId id="269" r:id="rId10"/>
    <p:sldId id="270" r:id="rId11"/>
    <p:sldId id="268" r:id="rId12"/>
    <p:sldId id="271" r:id="rId13"/>
    <p:sldId id="272" r:id="rId14"/>
    <p:sldId id="273" r:id="rId15"/>
    <p:sldId id="274" r:id="rId16"/>
    <p:sldId id="275" r:id="rId17"/>
    <p:sldId id="27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0C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95006" autoAdjust="0"/>
  </p:normalViewPr>
  <p:slideViewPr>
    <p:cSldViewPr snapToGrid="0">
      <p:cViewPr varScale="1">
        <p:scale>
          <a:sx n="81" d="100"/>
          <a:sy n="81" d="100"/>
        </p:scale>
        <p:origin x="10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opbox\Drive\&#1506;&#1514;&#1497;&#1512;&#1493;&#1514;\&#1506;&#1514;&#1497;&#1512;&#1492;%20&#1500;&#1508;&#1502;\&#1492;&#1491;&#1493;&#1495;\&#1506;&#1497;&#1489;&#1491;&#1493;%20&#1500;&#1508;&#1502;%20&#1495;&#1491;&#1513;%202018%20-&#1511;&#150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ropbox\Drive\&#1506;&#1514;&#1497;&#1512;&#1493;&#1514;\&#1506;&#1514;&#1497;&#1512;&#1492;%20&#1500;&#1508;&#1502;\&#1492;&#1491;&#1493;&#1495;\&#1506;&#1497;&#1489;&#1491;&#1493;%20&#1500;&#1508;&#1502;%20&#1495;&#1491;&#1513;%202018%20-&#1511;&#1500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e-IL" sz="2400" b="1" dirty="0"/>
              <a:t>הוצאות </a:t>
            </a:r>
            <a:r>
              <a:rPr lang="he-IL" sz="2400" b="1" dirty="0" err="1"/>
              <a:t>הפייסבוק</a:t>
            </a:r>
            <a:r>
              <a:rPr lang="he-IL" sz="2400" b="1" dirty="0"/>
              <a:t> של ממשלת ישראל במיליוני שקלים</a:t>
            </a:r>
            <a:endParaRPr lang="en-IL" sz="24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L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'עיבוד תאיגידים בינל'!$T$5</c:f>
              <c:strCache>
                <c:ptCount val="1"/>
                <c:pt idx="0">
                  <c:v>ברוטו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'עיבוד תאיגידים בינל'!$S$6:$S$8</c:f>
              <c:strCach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strCache>
            </c:strRef>
          </c:cat>
          <c:val>
            <c:numRef>
              <c:f>'עיבוד תאיגידים בינל'!$T$6:$T$8</c:f>
              <c:numCache>
                <c:formatCode>_-* #,##0_-;\-* #,##0_-;_-* "-"??_-;_-@_-</c:formatCode>
                <c:ptCount val="3"/>
                <c:pt idx="0">
                  <c:v>8.7574062200000107</c:v>
                </c:pt>
                <c:pt idx="1">
                  <c:v>20.855955140000017</c:v>
                </c:pt>
                <c:pt idx="2">
                  <c:v>31.437893789999983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9D-47C3-95BA-D2276B79EF89}"/>
            </c:ext>
          </c:extLst>
        </c:ser>
        <c:ser>
          <c:idx val="1"/>
          <c:order val="1"/>
          <c:tx>
            <c:strRef>
              <c:f>'עיבוד תאיגידים בינל'!$U$5</c:f>
              <c:strCache>
                <c:ptCount val="1"/>
                <c:pt idx="0">
                  <c:v>נטו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'עיבוד תאיגידים בינל'!$S$6:$S$8</c:f>
              <c:strCache>
                <c:ptCount val="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</c:strCache>
            </c:strRef>
          </c:cat>
          <c:val>
            <c:numRef>
              <c:f>'עיבוד תאיגידים בינל'!$U$6:$U$8</c:f>
              <c:numCache>
                <c:formatCode>_-* #,##0_-;\-* #,##0_-;_-* "-"??_-;_-@_-</c:formatCode>
                <c:ptCount val="3"/>
                <c:pt idx="0">
                  <c:v>7.9712578299999937</c:v>
                </c:pt>
                <c:pt idx="1">
                  <c:v>19.288750319999952</c:v>
                </c:pt>
                <c:pt idx="2">
                  <c:v>29.07124156999993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9D-47C3-95BA-D2276B79EF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6340703"/>
        <c:axId val="1186901199"/>
      </c:areaChart>
      <c:catAx>
        <c:axId val="110634070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1186901199"/>
        <c:crosses val="autoZero"/>
        <c:auto val="1"/>
        <c:lblAlgn val="ctr"/>
        <c:lblOffset val="100"/>
        <c:noMultiLvlLbl val="0"/>
      </c:catAx>
      <c:valAx>
        <c:axId val="11869011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1106340703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569912219479569"/>
          <c:y val="0.87892242636337126"/>
          <c:w val="0.34860152580042242"/>
          <c:h val="0.121077573636628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L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tx1"/>
      </a:solidFill>
    </a:ln>
    <a:effectLst>
      <a:glow rad="63500">
        <a:schemeClr val="accent1">
          <a:satMod val="175000"/>
          <a:alpha val="40000"/>
        </a:schemeClr>
      </a:glow>
    </a:effectLst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e-IL" sz="2400" b="1" dirty="0"/>
              <a:t>אחוז התקציב שהוקצה לפייסבוק</a:t>
            </a:r>
          </a:p>
        </c:rich>
      </c:tx>
      <c:layout>
        <c:manualLayout>
          <c:xMode val="edge"/>
          <c:yMode val="edge"/>
          <c:x val="0.13151965683207251"/>
          <c:y val="2.25799805803277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I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'עיבוד תאיגידים בינל'!$Q$5</c:f>
              <c:strCache>
                <c:ptCount val="1"/>
                <c:pt idx="0">
                  <c:v>אחוז התקציב שהוקצה לפייסבוק</c:v>
                </c:pt>
              </c:strCache>
            </c:strRef>
          </c:tx>
          <c:spPr>
            <a:ln w="76200" cap="rnd">
              <a:solidFill>
                <a:schemeClr val="accent1"/>
              </a:solidFill>
              <a:round/>
              <a:headEnd type="none" w="med" len="med"/>
              <a:tailEnd type="none" w="med" len="med"/>
            </a:ln>
            <a:effectLst/>
          </c:spPr>
          <c:marker>
            <c:symbol val="none"/>
          </c:marker>
          <c:cat>
            <c:strRef>
              <c:f>'עיבוד תאיגידים בינל'!$P$6:$P$9</c:f>
              <c:strCach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strCache>
            </c:strRef>
          </c:cat>
          <c:val>
            <c:numRef>
              <c:f>'עיבוד תאיגידים בינל'!$Q$6:$Q$9</c:f>
              <c:numCache>
                <c:formatCode>0%</c:formatCode>
                <c:ptCount val="4"/>
                <c:pt idx="0">
                  <c:v>2.7847347097928802E-2</c:v>
                </c:pt>
                <c:pt idx="1">
                  <c:v>4.3873488158080044E-2</c:v>
                </c:pt>
                <c:pt idx="2">
                  <c:v>5.9684696424883311E-2</c:v>
                </c:pt>
                <c:pt idx="3">
                  <c:v>7.9508841138612854E-2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98-4F72-9787-08A37BA4DF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06874623"/>
        <c:axId val="1125968767"/>
      </c:lineChart>
      <c:catAx>
        <c:axId val="1106874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1125968767"/>
        <c:crosses val="autoZero"/>
        <c:auto val="1"/>
        <c:lblAlgn val="ctr"/>
        <c:lblOffset val="100"/>
        <c:noMultiLvlLbl val="0"/>
      </c:catAx>
      <c:valAx>
        <c:axId val="1125968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IL"/>
          </a:p>
        </c:txPr>
        <c:crossAx val="11068746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tx1"/>
      </a:solidFill>
    </a:ln>
    <a:effectLst>
      <a:glow rad="63500">
        <a:schemeClr val="accent1">
          <a:satMod val="175000"/>
          <a:alpha val="40000"/>
        </a:schemeClr>
      </a:glow>
    </a:effectLst>
  </c:spPr>
  <c:txPr>
    <a:bodyPr/>
    <a:lstStyle/>
    <a:p>
      <a:pPr>
        <a:defRPr/>
      </a:pPr>
      <a:endParaRPr lang="en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29B6FD-97B7-4AD0-8F4D-CAC42AD17666}" type="datetimeFigureOut">
              <a:rPr lang="en-IL" smtClean="0"/>
              <a:t>30/12/2018</a:t>
            </a:fld>
            <a:endParaRPr lang="en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7DA98-4F3C-48B6-9941-DBD244FAB37B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825329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לעשות את האבחנה בין חומר גלם לבין לקוח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7DA98-4F3C-48B6-9941-DBD244FAB37B}" type="slidenum">
              <a:rPr lang="en-IL" smtClean="0"/>
              <a:t>4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720557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E124-DC59-467A-B834-E275588343A0}" type="datetimeFigureOut">
              <a:rPr lang="en-IL" smtClean="0"/>
              <a:t>30/12/2018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DFD5-CC87-47BC-B117-9647146C9042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884132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E124-DC59-467A-B834-E275588343A0}" type="datetimeFigureOut">
              <a:rPr lang="en-IL" smtClean="0"/>
              <a:t>30/12/2018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DFD5-CC87-47BC-B117-9647146C9042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825553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t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E124-DC59-467A-B834-E275588343A0}" type="datetimeFigureOut">
              <a:rPr lang="en-IL" smtClean="0"/>
              <a:t>30/12/2018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DFD5-CC87-47BC-B117-9647146C9042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597738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E124-DC59-467A-B834-E275588343A0}" type="datetimeFigureOut">
              <a:rPr lang="en-IL" smtClean="0"/>
              <a:t>30/12/2018</a:t>
            </a:fld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DFD5-CC87-47BC-B117-9647146C9042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726035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E124-DC59-467A-B834-E275588343A0}" type="datetimeFigureOut">
              <a:rPr lang="en-IL" smtClean="0"/>
              <a:t>30/12/2018</a:t>
            </a:fld>
            <a:endParaRPr lang="en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DFD5-CC87-47BC-B117-9647146C9042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752540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E124-DC59-467A-B834-E275588343A0}" type="datetimeFigureOut">
              <a:rPr lang="en-IL" smtClean="0"/>
              <a:t>30/12/2018</a:t>
            </a:fld>
            <a:endParaRPr lang="en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DFD5-CC87-47BC-B117-9647146C9042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797095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E124-DC59-467A-B834-E275588343A0}" type="datetimeFigureOut">
              <a:rPr lang="en-IL" smtClean="0"/>
              <a:t>30/12/2018</a:t>
            </a:fld>
            <a:endParaRPr lang="en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DFD5-CC87-47BC-B117-9647146C9042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33413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E124-DC59-467A-B834-E275588343A0}" type="datetimeFigureOut">
              <a:rPr lang="en-IL" smtClean="0"/>
              <a:t>30/12/2018</a:t>
            </a:fld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DFD5-CC87-47BC-B117-9647146C9042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95702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DFD5-CC87-47BC-B117-9647146C9042}" type="slidenum">
              <a:rPr lang="en-IL" smtClean="0"/>
              <a:t>‹#›</a:t>
            </a:fld>
            <a:endParaRPr lang="en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E124-DC59-467A-B834-E275588343A0}" type="datetimeFigureOut">
              <a:rPr lang="en-IL" smtClean="0"/>
              <a:t>30/12/2018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886952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E124-DC59-467A-B834-E275588343A0}" type="datetimeFigureOut">
              <a:rPr lang="en-IL" smtClean="0"/>
              <a:t>30/12/2018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DFD5-CC87-47BC-B117-9647146C9042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636611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r" rtl="1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 algn="r" rtl="1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r" rtl="1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r" rtl="1">
              <a:defRPr/>
            </a:lvl1pPr>
          </a:lstStyle>
          <a:p>
            <a:fld id="{9F2BE124-DC59-467A-B834-E275588343A0}" type="datetimeFigureOut">
              <a:rPr lang="en-IL" smtClean="0"/>
              <a:pPr/>
              <a:t>30/12/2018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rtl="1">
              <a:defRPr/>
            </a:lvl1pPr>
          </a:lstStyle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rtl="1">
              <a:defRPr/>
            </a:lvl1pPr>
          </a:lstStyle>
          <a:p>
            <a:fld id="{B170DFD5-CC87-47BC-B117-9647146C9042}" type="slidenum">
              <a:rPr lang="en-IL" smtClean="0"/>
              <a:pPr/>
              <a:t>‹#›</a:t>
            </a:fld>
            <a:endParaRPr lang="en-I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1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1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5283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E124-DC59-467A-B834-E275588343A0}" type="datetimeFigureOut">
              <a:rPr lang="en-IL" smtClean="0"/>
              <a:t>30/12/2018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DFD5-CC87-47BC-B117-9647146C9042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265442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E124-DC59-467A-B834-E275588343A0}" type="datetimeFigureOut">
              <a:rPr lang="en-IL" smtClean="0"/>
              <a:t>30/12/2018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DFD5-CC87-47BC-B117-9647146C9042}" type="slidenum">
              <a:rPr lang="en-IL" smtClean="0"/>
              <a:t>‹#›</a:t>
            </a:fld>
            <a:endParaRPr lang="en-I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5497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E124-DC59-467A-B834-E275588343A0}" type="datetimeFigureOut">
              <a:rPr lang="en-IL" smtClean="0"/>
              <a:t>30/12/2018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DFD5-CC87-47BC-B117-9647146C9042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99593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E124-DC59-467A-B834-E275588343A0}" type="datetimeFigureOut">
              <a:rPr lang="en-IL" smtClean="0"/>
              <a:t>30/12/2018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DFD5-CC87-47BC-B117-9647146C9042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0987331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BE124-DC59-467A-B834-E275588343A0}" type="datetimeFigureOut">
              <a:rPr lang="en-IL" smtClean="0"/>
              <a:t>30/12/2018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0DFD5-CC87-47BC-B117-9647146C9042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855971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BE124-DC59-467A-B834-E275588343A0}" type="datetimeFigureOut">
              <a:rPr lang="en-IL" smtClean="0"/>
              <a:pPr/>
              <a:t>30/12/2018</a:t>
            </a:fld>
            <a:endParaRPr lang="en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algn="l" rtl="1"/>
            <a:fld id="{B170DFD5-CC87-47BC-B117-9647146C9042}" type="slidenum">
              <a:rPr lang="en-IL" smtClean="0"/>
              <a:pPr algn="l" rtl="1"/>
              <a:t>‹#›</a:t>
            </a:fld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4174019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r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5.png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ABC0D94E-7DEE-4E5E-A3AC-2BC03A6D69B2}"/>
              </a:ext>
            </a:extLst>
          </p:cNvPr>
          <p:cNvSpPr txBox="1">
            <a:spLocks/>
          </p:cNvSpPr>
          <p:nvPr/>
        </p:nvSpPr>
        <p:spPr>
          <a:xfrm>
            <a:off x="1503892" y="777240"/>
            <a:ext cx="7766936" cy="32735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r" defTabSz="457200" rtl="1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e-IL" dirty="0"/>
              <a:t>אל תשאל מה המדינה יודעת עליך; שאל מה אתה יכול לדעת על המדינה</a:t>
            </a:r>
            <a:endParaRPr lang="en-IL" dirty="0"/>
          </a:p>
        </p:txBody>
      </p:sp>
      <p:pic>
        <p:nvPicPr>
          <p:cNvPr id="7" name="Picture 6" descr="A person wearing a suit and tie looking at the camera&#10;&#10;Description automatically generated">
            <a:extLst>
              <a:ext uri="{FF2B5EF4-FFF2-40B4-BE49-F238E27FC236}">
                <a16:creationId xmlns:a16="http://schemas.microsoft.com/office/drawing/2014/main" id="{E75FCBAB-AE33-4C65-AFCD-2FFE80A66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399127"/>
            <a:ext cx="3444918" cy="446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694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5959D-706B-4961-956D-61659B71B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 dirty="0"/>
          </a:p>
        </p:txBody>
      </p:sp>
      <p:pic>
        <p:nvPicPr>
          <p:cNvPr id="1040" name="פקיד" descr="Image result for man writing">
            <a:extLst>
              <a:ext uri="{FF2B5EF4-FFF2-40B4-BE49-F238E27FC236}">
                <a16:creationId xmlns:a16="http://schemas.microsoft.com/office/drawing/2014/main" id="{B2475988-5F7A-431C-81E8-6187C9DF7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269" y="2332850"/>
            <a:ext cx="1880191" cy="243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היחידה" descr="No automatic alt text available.">
            <a:extLst>
              <a:ext uri="{FF2B5EF4-FFF2-40B4-BE49-F238E27FC236}">
                <a16:creationId xmlns:a16="http://schemas.microsoft.com/office/drawing/2014/main" id="{2C8291BD-5561-443E-B8F1-41DDB4746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7971" y="313969"/>
            <a:ext cx="1912062" cy="19120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יורה" descr="Image result for man with guns">
            <a:extLst>
              <a:ext uri="{FF2B5EF4-FFF2-40B4-BE49-F238E27FC236}">
                <a16:creationId xmlns:a16="http://schemas.microsoft.com/office/drawing/2014/main" id="{2AAF81A5-0629-4CB8-97B9-F29FB31B87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259" y="2461144"/>
            <a:ext cx="2426707" cy="2306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לפמ" descr="××¤×">
            <a:extLst>
              <a:ext uri="{FF2B5EF4-FFF2-40B4-BE49-F238E27FC236}">
                <a16:creationId xmlns:a16="http://schemas.microsoft.com/office/drawing/2014/main" id="{B4BB44A6-D133-48AA-B5C8-ADE2322E0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800" y="2569393"/>
            <a:ext cx="2654243" cy="897953"/>
          </a:xfrm>
          <a:prstGeom prst="rect">
            <a:avLst/>
          </a:prstGeom>
          <a:solidFill>
            <a:srgbClr val="000000">
              <a:shade val="95000"/>
            </a:srgbClr>
          </a:solidFill>
          <a:ln w="762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  <p:pic>
        <p:nvPicPr>
          <p:cNvPr id="1030" name="אפי" descr="https://www.remove.bg/system/uploads/image/processed/f8247c8d-389d-4312-b6e9-2b3aa3b6a001/b_504991.png">
            <a:extLst>
              <a:ext uri="{FF2B5EF4-FFF2-40B4-BE49-F238E27FC236}">
                <a16:creationId xmlns:a16="http://schemas.microsoft.com/office/drawing/2014/main" id="{6C7BC286-5B97-462C-A09E-AD545FC6A7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9" t="1" r="9549" b="-1582"/>
          <a:stretch/>
        </p:blipFill>
        <p:spPr bwMode="auto">
          <a:xfrm>
            <a:off x="7347381" y="3759764"/>
            <a:ext cx="1800000" cy="180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סמי הכבאי" descr="Image result for â«×¡×× ×××××â¬â">
            <a:extLst>
              <a:ext uri="{FF2B5EF4-FFF2-40B4-BE49-F238E27FC236}">
                <a16:creationId xmlns:a16="http://schemas.microsoft.com/office/drawing/2014/main" id="{E3892586-8631-4034-AF9E-29F5E01452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5" t="-1" r="12981" b="-1581"/>
          <a:stretch/>
        </p:blipFill>
        <p:spPr bwMode="auto">
          <a:xfrm>
            <a:off x="5280800" y="4868325"/>
            <a:ext cx="1800000" cy="180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בנאי" descr="Image result for building worker">
            <a:extLst>
              <a:ext uri="{FF2B5EF4-FFF2-40B4-BE49-F238E27FC236}">
                <a16:creationId xmlns:a16="http://schemas.microsoft.com/office/drawing/2014/main" id="{AF0647F8-42F4-47F3-A1D5-44B108E84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6991" y="2569393"/>
            <a:ext cx="1326805" cy="209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מידע לעם">
            <a:extLst>
              <a:ext uri="{FF2B5EF4-FFF2-40B4-BE49-F238E27FC236}">
                <a16:creationId xmlns:a16="http://schemas.microsoft.com/office/drawing/2014/main" id="{772F4C32-1D5B-4574-AD4D-705AC59D89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1222" y="4336961"/>
            <a:ext cx="2172997" cy="153608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36" name="F" descr="Image result for facebook">
            <a:extLst>
              <a:ext uri="{FF2B5EF4-FFF2-40B4-BE49-F238E27FC236}">
                <a16:creationId xmlns:a16="http://schemas.microsoft.com/office/drawing/2014/main" id="{EC91C6BD-0FEB-4120-9BAC-6CCA222CF1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10081" r="8333" b="9289"/>
          <a:stretch/>
        </p:blipFill>
        <p:spPr bwMode="auto">
          <a:xfrm>
            <a:off x="1415105" y="1890587"/>
            <a:ext cx="1728000" cy="172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סמי הכבאי">
            <a:extLst>
              <a:ext uri="{FF2B5EF4-FFF2-40B4-BE49-F238E27FC236}">
                <a16:creationId xmlns:a16="http://schemas.microsoft.com/office/drawing/2014/main" id="{B7314012-5872-46F8-942E-FD9B78C38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68674" y="242016"/>
            <a:ext cx="1770491" cy="180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17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indefinite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0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indefinite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3" dur="indefinite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ABC0D94E-7DEE-4E5E-A3AC-2BC03A6D69B2}"/>
              </a:ext>
            </a:extLst>
          </p:cNvPr>
          <p:cNvSpPr txBox="1">
            <a:spLocks/>
          </p:cNvSpPr>
          <p:nvPr/>
        </p:nvSpPr>
        <p:spPr>
          <a:xfrm>
            <a:off x="1503892" y="777240"/>
            <a:ext cx="7766936" cy="32735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r" defTabSz="457200" rtl="1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he-IL" dirty="0"/>
              <a:t>אל תשאל מה המדינה יודעת עליך; שאל מה אתה יכול לדעת על המדינה</a:t>
            </a:r>
            <a:endParaRPr lang="en-IL" dirty="0"/>
          </a:p>
        </p:txBody>
      </p:sp>
      <p:pic>
        <p:nvPicPr>
          <p:cNvPr id="7" name="Picture 6" descr="A person wearing a suit and tie looking at the camera&#10;&#10;Description automatically generated">
            <a:extLst>
              <a:ext uri="{FF2B5EF4-FFF2-40B4-BE49-F238E27FC236}">
                <a16:creationId xmlns:a16="http://schemas.microsoft.com/office/drawing/2014/main" id="{E75FCBAB-AE33-4C65-AFCD-2FFE80A66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399127"/>
            <a:ext cx="3444918" cy="446734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0673D25-C79B-4AD6-B755-105DF82F6919}"/>
              </a:ext>
            </a:extLst>
          </p:cNvPr>
          <p:cNvSpPr/>
          <p:nvPr/>
        </p:nvSpPr>
        <p:spPr>
          <a:xfrm>
            <a:off x="3360030" y="790906"/>
            <a:ext cx="2128568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4800" b="1" cap="none" spc="0" dirty="0">
                <a:ln w="28575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cs typeface="+mj-cs"/>
              </a:rPr>
              <a:t>פייסבוק</a:t>
            </a:r>
            <a:endParaRPr lang="en-US" sz="4800" b="1" cap="none" spc="0" dirty="0">
              <a:ln w="28575">
                <a:solidFill>
                  <a:schemeClr val="accent1"/>
                </a:solidFill>
                <a:prstDash val="solid"/>
              </a:ln>
              <a:solidFill>
                <a:schemeClr val="accent1"/>
              </a:solidFill>
              <a:effectLst/>
              <a:cs typeface="+mj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2AB28CC-491B-4018-AF08-86A44993F7AB}"/>
              </a:ext>
            </a:extLst>
          </p:cNvPr>
          <p:cNvSpPr/>
          <p:nvPr/>
        </p:nvSpPr>
        <p:spPr>
          <a:xfrm>
            <a:off x="4527442" y="2507411"/>
            <a:ext cx="2128568" cy="83099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4800" b="1" cap="none" spc="0" dirty="0">
                <a:ln w="28575">
                  <a:solidFill>
                    <a:schemeClr val="accent1"/>
                  </a:solidFill>
                  <a:prstDash val="solid"/>
                </a:ln>
                <a:solidFill>
                  <a:schemeClr val="accent1"/>
                </a:solidFill>
                <a:effectLst/>
                <a:cs typeface="+mj-cs"/>
              </a:rPr>
              <a:t>פייסבוק</a:t>
            </a:r>
            <a:endParaRPr lang="en-US" sz="4800" b="1" cap="none" spc="0" dirty="0">
              <a:ln w="28575">
                <a:solidFill>
                  <a:schemeClr val="accent1"/>
                </a:solidFill>
                <a:prstDash val="solid"/>
              </a:ln>
              <a:solidFill>
                <a:schemeClr val="accent1"/>
              </a:solidFill>
              <a:effectLst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90337B-A3D1-4748-8695-701890ABEF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26101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F1E6D-34E6-4B88-A8D3-123FE7D84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 dirty="0"/>
          </a:p>
        </p:txBody>
      </p:sp>
      <p:pic>
        <p:nvPicPr>
          <p:cNvPr id="6" name="F" descr="Image result for facebook">
            <a:extLst>
              <a:ext uri="{FF2B5EF4-FFF2-40B4-BE49-F238E27FC236}">
                <a16:creationId xmlns:a16="http://schemas.microsoft.com/office/drawing/2014/main" id="{00575A34-291A-489D-B320-CCAABA0EBB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10081" r="8333" b="9289"/>
          <a:stretch/>
        </p:blipFill>
        <p:spPr bwMode="auto">
          <a:xfrm>
            <a:off x="4111668" y="2565000"/>
            <a:ext cx="1728000" cy="172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government building">
            <a:extLst>
              <a:ext uri="{FF2B5EF4-FFF2-40B4-BE49-F238E27FC236}">
                <a16:creationId xmlns:a16="http://schemas.microsoft.com/office/drawing/2014/main" id="{044B0FEF-2037-484B-954C-3031B8BD1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68" y="278465"/>
            <a:ext cx="2540062" cy="256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731E1DC-153E-44F0-B35A-FA2172203995}"/>
              </a:ext>
            </a:extLst>
          </p:cNvPr>
          <p:cNvGrpSpPr/>
          <p:nvPr/>
        </p:nvGrpSpPr>
        <p:grpSpPr>
          <a:xfrm>
            <a:off x="5777283" y="488567"/>
            <a:ext cx="1991886" cy="1728000"/>
            <a:chOff x="5340865" y="96957"/>
            <a:chExt cx="1991886" cy="17280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274EE18-E8DF-4540-89C4-26742031F5AF}"/>
                </a:ext>
              </a:extLst>
            </p:cNvPr>
            <p:cNvSpPr/>
            <p:nvPr/>
          </p:nvSpPr>
          <p:spPr>
            <a:xfrm>
              <a:off x="5472808" y="96957"/>
              <a:ext cx="1728000" cy="1728000"/>
            </a:xfrm>
            <a:prstGeom prst="ellipse">
              <a:avLst/>
            </a:prstGeom>
            <a:solidFill>
              <a:schemeClr val="bg2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86A4CAD-D673-4350-AAB6-5FC6ECD0A1E7}"/>
                </a:ext>
              </a:extLst>
            </p:cNvPr>
            <p:cNvSpPr/>
            <p:nvPr/>
          </p:nvSpPr>
          <p:spPr>
            <a:xfrm rot="20341474">
              <a:off x="5340865" y="730125"/>
              <a:ext cx="1991886" cy="461665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SPONSORED</a:t>
              </a:r>
              <a:endParaRPr lang="en-US" sz="2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7F811BEC-85EB-49A0-A570-31DB4D64247D}"/>
              </a:ext>
            </a:extLst>
          </p:cNvPr>
          <p:cNvSpPr/>
          <p:nvPr/>
        </p:nvSpPr>
        <p:spPr>
          <a:xfrm>
            <a:off x="8523728" y="482405"/>
            <a:ext cx="1728000" cy="1728000"/>
          </a:xfrm>
          <a:prstGeom prst="ellipse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 dirty="0"/>
          </a:p>
        </p:txBody>
      </p:sp>
      <p:pic>
        <p:nvPicPr>
          <p:cNvPr id="7170" name="Picture 2" descr="Image result for target">
            <a:extLst>
              <a:ext uri="{FF2B5EF4-FFF2-40B4-BE49-F238E27FC236}">
                <a16:creationId xmlns:a16="http://schemas.microsoft.com/office/drawing/2014/main" id="{31401116-9ED5-439B-AA00-BDE6C127D3E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030" y="556707"/>
            <a:ext cx="1579395" cy="1579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52FF760-8224-47A8-8800-04DDB0CF3915}"/>
              </a:ext>
            </a:extLst>
          </p:cNvPr>
          <p:cNvGrpSpPr/>
          <p:nvPr/>
        </p:nvGrpSpPr>
        <p:grpSpPr>
          <a:xfrm>
            <a:off x="7194771" y="2407068"/>
            <a:ext cx="1728000" cy="1728000"/>
            <a:chOff x="6893505" y="3729112"/>
            <a:chExt cx="1728000" cy="172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BBA1367-FB2E-47FB-9286-14AEF019766B}"/>
                </a:ext>
              </a:extLst>
            </p:cNvPr>
            <p:cNvSpPr/>
            <p:nvPr/>
          </p:nvSpPr>
          <p:spPr>
            <a:xfrm>
              <a:off x="6893505" y="3729112"/>
              <a:ext cx="1728000" cy="1728000"/>
            </a:xfrm>
            <a:prstGeom prst="ellipse">
              <a:avLst/>
            </a:prstGeom>
            <a:solidFill>
              <a:schemeClr val="bg2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 dirty="0"/>
            </a:p>
          </p:txBody>
        </p:sp>
        <p:pic>
          <p:nvPicPr>
            <p:cNvPr id="20" name="Picture 2" descr="Image result for PHONE">
              <a:extLst>
                <a:ext uri="{FF2B5EF4-FFF2-40B4-BE49-F238E27FC236}">
                  <a16:creationId xmlns:a16="http://schemas.microsoft.com/office/drawing/2014/main" id="{4691155B-2D73-4429-B118-FC473AB4D1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1555" y="4167216"/>
              <a:ext cx="1448103" cy="103629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2238B92-2A87-44EB-BBFC-359B36A4A39B}"/>
              </a:ext>
            </a:extLst>
          </p:cNvPr>
          <p:cNvGrpSpPr/>
          <p:nvPr/>
        </p:nvGrpSpPr>
        <p:grpSpPr>
          <a:xfrm>
            <a:off x="9753407" y="2376064"/>
            <a:ext cx="1753904" cy="1728000"/>
            <a:chOff x="5307652" y="5077730"/>
            <a:chExt cx="1753904" cy="17280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43CD06B-4874-43AE-B05B-E262E739DF53}"/>
                </a:ext>
              </a:extLst>
            </p:cNvPr>
            <p:cNvSpPr/>
            <p:nvPr/>
          </p:nvSpPr>
          <p:spPr>
            <a:xfrm>
              <a:off x="5333556" y="5077730"/>
              <a:ext cx="1728000" cy="1728000"/>
            </a:xfrm>
            <a:prstGeom prst="ellipse">
              <a:avLst/>
            </a:prstGeom>
            <a:solidFill>
              <a:schemeClr val="bg2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 dirty="0"/>
            </a:p>
          </p:txBody>
        </p:sp>
        <p:pic>
          <p:nvPicPr>
            <p:cNvPr id="22" name="Picture 4" descr="Image result for WEBSITE">
              <a:extLst>
                <a:ext uri="{FF2B5EF4-FFF2-40B4-BE49-F238E27FC236}">
                  <a16:creationId xmlns:a16="http://schemas.microsoft.com/office/drawing/2014/main" id="{7087B9C5-751D-4B8C-B750-CA87E8ABBD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7652" y="5144368"/>
              <a:ext cx="1698823" cy="1594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D4B3A46-27E2-4732-AF4C-919220A6200F}"/>
              </a:ext>
            </a:extLst>
          </p:cNvPr>
          <p:cNvGrpSpPr/>
          <p:nvPr/>
        </p:nvGrpSpPr>
        <p:grpSpPr>
          <a:xfrm>
            <a:off x="8523728" y="4037425"/>
            <a:ext cx="1728000" cy="2120967"/>
            <a:chOff x="2772224" y="4685364"/>
            <a:chExt cx="1728000" cy="2120967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3584ECC-E197-4A22-883A-C498A315A3AD}"/>
                </a:ext>
              </a:extLst>
            </p:cNvPr>
            <p:cNvSpPr/>
            <p:nvPr/>
          </p:nvSpPr>
          <p:spPr>
            <a:xfrm>
              <a:off x="2772224" y="5077729"/>
              <a:ext cx="1728000" cy="1728000"/>
            </a:xfrm>
            <a:prstGeom prst="ellipse">
              <a:avLst/>
            </a:prstGeom>
            <a:solidFill>
              <a:schemeClr val="bg2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 dirty="0"/>
            </a:p>
          </p:txBody>
        </p:sp>
        <p:pic>
          <p:nvPicPr>
            <p:cNvPr id="7172" name="Picture 4" descr="Image result for â«×§mailâ¬â">
              <a:extLst>
                <a:ext uri="{FF2B5EF4-FFF2-40B4-BE49-F238E27FC236}">
                  <a16:creationId xmlns:a16="http://schemas.microsoft.com/office/drawing/2014/main" id="{C8658011-247B-44A9-A7D3-64E5443D86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7423" y="4685364"/>
              <a:ext cx="1329042" cy="21209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5C442E4-88A3-4D4B-AA34-C5A13696CF3D}"/>
              </a:ext>
            </a:extLst>
          </p:cNvPr>
          <p:cNvGrpSpPr/>
          <p:nvPr/>
        </p:nvGrpSpPr>
        <p:grpSpPr>
          <a:xfrm>
            <a:off x="5847196" y="4430392"/>
            <a:ext cx="1728000" cy="1728000"/>
            <a:chOff x="1323184" y="3729112"/>
            <a:chExt cx="1728000" cy="172800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F660F036-1CB7-4C77-93B4-D9EBE03AA6B2}"/>
                </a:ext>
              </a:extLst>
            </p:cNvPr>
            <p:cNvSpPr/>
            <p:nvPr/>
          </p:nvSpPr>
          <p:spPr>
            <a:xfrm>
              <a:off x="1323184" y="3729112"/>
              <a:ext cx="1728000" cy="1728000"/>
            </a:xfrm>
            <a:prstGeom prst="ellipse">
              <a:avLst/>
            </a:prstGeom>
            <a:solidFill>
              <a:schemeClr val="bg2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 dirty="0"/>
            </a:p>
          </p:txBody>
        </p:sp>
        <p:pic>
          <p:nvPicPr>
            <p:cNvPr id="7174" name="Picture 6" descr="Image result for â«×¢××× ×§â¬â">
              <a:extLst>
                <a:ext uri="{FF2B5EF4-FFF2-40B4-BE49-F238E27FC236}">
                  <a16:creationId xmlns:a16="http://schemas.microsoft.com/office/drawing/2014/main" id="{A7B33BCE-BFBE-4A30-AB49-1A321B5F1B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7748" y="3830589"/>
              <a:ext cx="1031524" cy="15250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Image result for businessman WITH MONEY">
            <a:extLst>
              <a:ext uri="{FF2B5EF4-FFF2-40B4-BE49-F238E27FC236}">
                <a16:creationId xmlns:a16="http://schemas.microsoft.com/office/drawing/2014/main" id="{5B60995F-9380-4CF3-BCA9-CEB264FEC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81" y="1768354"/>
            <a:ext cx="3606147" cy="3753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9430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" y="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F1E6D-34E6-4B88-A8D3-123FE7D84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 dirty="0"/>
          </a:p>
        </p:txBody>
      </p:sp>
      <p:pic>
        <p:nvPicPr>
          <p:cNvPr id="6" name="F" descr="Image result for facebook">
            <a:extLst>
              <a:ext uri="{FF2B5EF4-FFF2-40B4-BE49-F238E27FC236}">
                <a16:creationId xmlns:a16="http://schemas.microsoft.com/office/drawing/2014/main" id="{00575A34-291A-489D-B320-CCAABA0EBB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10081" r="8333" b="9289"/>
          <a:stretch/>
        </p:blipFill>
        <p:spPr bwMode="auto">
          <a:xfrm>
            <a:off x="4111668" y="2565000"/>
            <a:ext cx="1728000" cy="172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government building">
            <a:extLst>
              <a:ext uri="{FF2B5EF4-FFF2-40B4-BE49-F238E27FC236}">
                <a16:creationId xmlns:a16="http://schemas.microsoft.com/office/drawing/2014/main" id="{044B0FEF-2037-484B-954C-3031B8BD1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68" y="278465"/>
            <a:ext cx="2540062" cy="256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rc 2">
            <a:extLst>
              <a:ext uri="{FF2B5EF4-FFF2-40B4-BE49-F238E27FC236}">
                <a16:creationId xmlns:a16="http://schemas.microsoft.com/office/drawing/2014/main" id="{6AFC02C3-DEF7-4690-A0FA-5A30206EAF97}"/>
              </a:ext>
            </a:extLst>
          </p:cNvPr>
          <p:cNvSpPr/>
          <p:nvPr/>
        </p:nvSpPr>
        <p:spPr>
          <a:xfrm>
            <a:off x="2634916" y="1010653"/>
            <a:ext cx="5498432" cy="2271561"/>
          </a:xfrm>
          <a:prstGeom prst="arc">
            <a:avLst>
              <a:gd name="adj1" fmla="val 10796179"/>
              <a:gd name="adj2" fmla="val 0"/>
            </a:avLst>
          </a:prstGeom>
          <a:ln w="127000">
            <a:solidFill>
              <a:srgbClr val="00B050"/>
            </a:solidFill>
            <a:headEnd type="none"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64F629D-A87E-434F-B21F-FB091642A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L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ADB3593-49F0-46F1-9872-E01672CA44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4483" y="166130"/>
            <a:ext cx="3083965" cy="1389804"/>
          </a:xfrm>
          <a:prstGeom prst="rect">
            <a:avLst/>
          </a:prstGeom>
        </p:spPr>
      </p:pic>
      <p:sp>
        <p:nvSpPr>
          <p:cNvPr id="18" name="Arc 17">
            <a:extLst>
              <a:ext uri="{FF2B5EF4-FFF2-40B4-BE49-F238E27FC236}">
                <a16:creationId xmlns:a16="http://schemas.microsoft.com/office/drawing/2014/main" id="{64100976-9484-4D16-A70C-A43132ECFF2D}"/>
              </a:ext>
            </a:extLst>
          </p:cNvPr>
          <p:cNvSpPr/>
          <p:nvPr/>
        </p:nvSpPr>
        <p:spPr>
          <a:xfrm rot="10800000">
            <a:off x="2634916" y="3683267"/>
            <a:ext cx="5498432" cy="2271561"/>
          </a:xfrm>
          <a:prstGeom prst="arc">
            <a:avLst>
              <a:gd name="adj1" fmla="val 10796179"/>
              <a:gd name="adj2" fmla="val 0"/>
            </a:avLst>
          </a:prstGeom>
          <a:ln w="127000">
            <a:solidFill>
              <a:srgbClr val="FF0000"/>
            </a:solidFill>
            <a:headEnd type="none"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12EA25A-6F10-49B3-A76D-F29119A92F7B}"/>
              </a:ext>
            </a:extLst>
          </p:cNvPr>
          <p:cNvCxnSpPr>
            <a:cxnSpLocks/>
          </p:cNvCxnSpPr>
          <p:nvPr/>
        </p:nvCxnSpPr>
        <p:spPr>
          <a:xfrm>
            <a:off x="3332748" y="3511027"/>
            <a:ext cx="4367463" cy="0"/>
          </a:xfrm>
          <a:prstGeom prst="straightConnector1">
            <a:avLst/>
          </a:prstGeom>
          <a:ln w="120650">
            <a:solidFill>
              <a:srgbClr val="FF0000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DOLLAR">
            <a:extLst>
              <a:ext uri="{FF2B5EF4-FFF2-40B4-BE49-F238E27FC236}">
                <a16:creationId xmlns:a16="http://schemas.microsoft.com/office/drawing/2014/main" id="{3FAAA3DD-F32E-47B7-BD73-08A2C431E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745" y="2430258"/>
            <a:ext cx="1145463" cy="2121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DATA">
            <a:extLst>
              <a:ext uri="{FF2B5EF4-FFF2-40B4-BE49-F238E27FC236}">
                <a16:creationId xmlns:a16="http://schemas.microsoft.com/office/drawing/2014/main" id="{24BE8F00-EE0B-4E51-944A-9DD3209CC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521" y="4915909"/>
            <a:ext cx="2251912" cy="143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0838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 L 0.32123 0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rc 17">
            <a:extLst>
              <a:ext uri="{FF2B5EF4-FFF2-40B4-BE49-F238E27FC236}">
                <a16:creationId xmlns:a16="http://schemas.microsoft.com/office/drawing/2014/main" id="{64100976-9484-4D16-A70C-A43132ECFF2D}"/>
              </a:ext>
            </a:extLst>
          </p:cNvPr>
          <p:cNvSpPr/>
          <p:nvPr/>
        </p:nvSpPr>
        <p:spPr>
          <a:xfrm rot="10800000">
            <a:off x="2634916" y="3683267"/>
            <a:ext cx="5498432" cy="2271561"/>
          </a:xfrm>
          <a:prstGeom prst="arc">
            <a:avLst>
              <a:gd name="adj1" fmla="val 10796179"/>
              <a:gd name="adj2" fmla="val 0"/>
            </a:avLst>
          </a:prstGeom>
          <a:ln w="127000">
            <a:solidFill>
              <a:srgbClr val="FF0000"/>
            </a:solidFill>
            <a:headEnd type="none"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12EA25A-6F10-49B3-A76D-F29119A92F7B}"/>
              </a:ext>
            </a:extLst>
          </p:cNvPr>
          <p:cNvCxnSpPr>
            <a:cxnSpLocks/>
          </p:cNvCxnSpPr>
          <p:nvPr/>
        </p:nvCxnSpPr>
        <p:spPr>
          <a:xfrm>
            <a:off x="3332748" y="3511027"/>
            <a:ext cx="4367463" cy="0"/>
          </a:xfrm>
          <a:prstGeom prst="straightConnector1">
            <a:avLst/>
          </a:prstGeom>
          <a:ln w="120650">
            <a:solidFill>
              <a:srgbClr val="FF0000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DOLLAR">
            <a:extLst>
              <a:ext uri="{FF2B5EF4-FFF2-40B4-BE49-F238E27FC236}">
                <a16:creationId xmlns:a16="http://schemas.microsoft.com/office/drawing/2014/main" id="{3FAAA3DD-F32E-47B7-BD73-08A2C431E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745" y="2430258"/>
            <a:ext cx="1145463" cy="2121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DATA">
            <a:extLst>
              <a:ext uri="{FF2B5EF4-FFF2-40B4-BE49-F238E27FC236}">
                <a16:creationId xmlns:a16="http://schemas.microsoft.com/office/drawing/2014/main" id="{24BE8F00-EE0B-4E51-944A-9DD3209CC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521" y="4915909"/>
            <a:ext cx="2251912" cy="143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images.haarets.co.il/image/upload/w_468,q_auto,c_fill,f_auto/fl_any_format.preserve_transparency.progressive:none/v1544627190/1.6742730.16809352.jpg">
            <a:extLst>
              <a:ext uri="{FF2B5EF4-FFF2-40B4-BE49-F238E27FC236}">
                <a16:creationId xmlns:a16="http://schemas.microsoft.com/office/drawing/2014/main" id="{26B1BE89-37AA-40AF-8D53-46BBE575C8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50" t="7268" r="23350" b="12781"/>
          <a:stretch/>
        </p:blipFill>
        <p:spPr bwMode="auto">
          <a:xfrm>
            <a:off x="8891504" y="322631"/>
            <a:ext cx="2376000" cy="2376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6716E0-AD45-4506-B3C8-3C137D6CC824}"/>
              </a:ext>
            </a:extLst>
          </p:cNvPr>
          <p:cNvSpPr/>
          <p:nvPr/>
        </p:nvSpPr>
        <p:spPr>
          <a:xfrm>
            <a:off x="2298032" y="192505"/>
            <a:ext cx="6316579" cy="6569242"/>
          </a:xfrm>
          <a:prstGeom prst="roundRect">
            <a:avLst/>
          </a:prstGeom>
          <a:solidFill>
            <a:srgbClr val="10CF9B">
              <a:alpha val="10196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4942CC-6185-4C4E-A6FC-8DA0594C6293}"/>
              </a:ext>
            </a:extLst>
          </p:cNvPr>
          <p:cNvSpPr/>
          <p:nvPr/>
        </p:nvSpPr>
        <p:spPr>
          <a:xfrm>
            <a:off x="4155060" y="147935"/>
            <a:ext cx="36375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חופש המידע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A1D547-1E4F-49E0-88B1-431BCF8B47BE}"/>
              </a:ext>
            </a:extLst>
          </p:cNvPr>
          <p:cNvSpPr/>
          <p:nvPr/>
        </p:nvSpPr>
        <p:spPr>
          <a:xfrm>
            <a:off x="2241283" y="981320"/>
            <a:ext cx="628569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L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Freedom Of Information</a:t>
            </a:r>
            <a:endParaRPr lang="en-US" sz="4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982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DOLLAR">
            <a:extLst>
              <a:ext uri="{FF2B5EF4-FFF2-40B4-BE49-F238E27FC236}">
                <a16:creationId xmlns:a16="http://schemas.microsoft.com/office/drawing/2014/main" id="{3FAAA3DD-F32E-47B7-BD73-08A2C431E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745" y="2430258"/>
            <a:ext cx="1145463" cy="2121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6E3352-2118-4DB3-8986-30D73D212682}"/>
              </a:ext>
            </a:extLst>
          </p:cNvPr>
          <p:cNvSpPr txBox="1"/>
          <p:nvPr/>
        </p:nvSpPr>
        <p:spPr>
          <a:xfrm>
            <a:off x="433139" y="637673"/>
            <a:ext cx="7375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he-IL" i="1" dirty="0">
                <a:solidFill>
                  <a:schemeClr val="bg1"/>
                </a:solidFill>
                <a:cs typeface="+mj-cs"/>
              </a:rPr>
              <a:t>"יודגש כי בשנים נשוא הבקשה מדובר </a:t>
            </a:r>
            <a:r>
              <a:rPr lang="he-IL" i="1" dirty="0" err="1">
                <a:solidFill>
                  <a:schemeClr val="bg1"/>
                </a:solidFill>
                <a:cs typeface="+mj-cs"/>
              </a:rPr>
              <a:t>בלמעלה</a:t>
            </a:r>
            <a:r>
              <a:rPr lang="he-IL" i="1" dirty="0">
                <a:solidFill>
                  <a:schemeClr val="bg1"/>
                </a:solidFill>
                <a:cs typeface="+mj-cs"/>
              </a:rPr>
              <a:t> מ - 85,000 שורות הזמנות. נוכח האמור, הטיפול בבקשה מצריך הקצאת משאבים בלתי סבירה ועל כן יש לדחות את הבקשה בהתאם להוראות סעיף 8 (1) לחוק חופש המידע, </a:t>
            </a:r>
            <a:r>
              <a:rPr lang="he-IL" i="1" dirty="0" err="1">
                <a:solidFill>
                  <a:schemeClr val="bg1"/>
                </a:solidFill>
                <a:cs typeface="+mj-cs"/>
              </a:rPr>
              <a:t>התשנ"ח</a:t>
            </a:r>
            <a:r>
              <a:rPr lang="he-IL" i="1" dirty="0">
                <a:solidFill>
                  <a:schemeClr val="bg1"/>
                </a:solidFill>
                <a:cs typeface="+mj-cs"/>
              </a:rPr>
              <a:t> – 1998"</a:t>
            </a:r>
            <a:endParaRPr lang="en-IL" i="1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02C328-D675-4FAE-81C4-8D7D5A72FD0B}"/>
              </a:ext>
            </a:extLst>
          </p:cNvPr>
          <p:cNvSpPr txBox="1"/>
          <p:nvPr/>
        </p:nvSpPr>
        <p:spPr>
          <a:xfrm>
            <a:off x="433139" y="1848852"/>
            <a:ext cx="73753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he-IL" i="1" dirty="0">
                <a:solidFill>
                  <a:schemeClr val="bg1"/>
                </a:solidFill>
                <a:cs typeface="+mj-cs"/>
              </a:rPr>
              <a:t>"בנוסף, אופן חלוקת תקציב המדיה לפי שמותיהם של כלי תקשורת ולפי ענפי מדיה מהווה סוד מסחרי שהינו בעל ערך כלכלי ושפרסומו עלול לפגוע </a:t>
            </a:r>
            <a:r>
              <a:rPr lang="he-IL" b="1" i="1" dirty="0">
                <a:solidFill>
                  <a:schemeClr val="bg1"/>
                </a:solidFill>
                <a:cs typeface="+mj-cs"/>
              </a:rPr>
              <a:t>פגיעה ממשית </a:t>
            </a:r>
            <a:r>
              <a:rPr lang="he-IL" i="1" dirty="0">
                <a:solidFill>
                  <a:schemeClr val="bg1"/>
                </a:solidFill>
                <a:cs typeface="+mj-cs"/>
              </a:rPr>
              <a:t>בערכו... </a:t>
            </a:r>
          </a:p>
          <a:p>
            <a:pPr algn="just" rtl="1"/>
            <a:r>
              <a:rPr lang="he-IL" i="1" dirty="0">
                <a:solidFill>
                  <a:schemeClr val="bg1"/>
                </a:solidFill>
                <a:cs typeface="+mj-cs"/>
              </a:rPr>
              <a:t>מדובר במידע </a:t>
            </a:r>
            <a:r>
              <a:rPr lang="he-IL" b="1" i="1" dirty="0">
                <a:solidFill>
                  <a:schemeClr val="bg1"/>
                </a:solidFill>
                <a:cs typeface="+mj-cs"/>
              </a:rPr>
              <a:t>רגיש ביותר</a:t>
            </a:r>
            <a:r>
              <a:rPr lang="he-IL" i="1" dirty="0">
                <a:solidFill>
                  <a:schemeClr val="bg1"/>
                </a:solidFill>
                <a:cs typeface="+mj-cs"/>
              </a:rPr>
              <a:t>... </a:t>
            </a:r>
          </a:p>
          <a:p>
            <a:pPr algn="just" rtl="1"/>
            <a:r>
              <a:rPr lang="he-IL" i="1" dirty="0">
                <a:solidFill>
                  <a:schemeClr val="bg1"/>
                </a:solidFill>
                <a:cs typeface="+mj-cs"/>
              </a:rPr>
              <a:t>אינו מצוי בידיעת שאר המתחרים בשוק הפרסום...</a:t>
            </a:r>
          </a:p>
          <a:p>
            <a:pPr algn="just" rtl="1"/>
            <a:r>
              <a:rPr lang="he-IL" i="1" dirty="0">
                <a:solidFill>
                  <a:schemeClr val="bg1"/>
                </a:solidFill>
                <a:cs typeface="+mj-cs"/>
              </a:rPr>
              <a:t>לפ"מ עושה </a:t>
            </a:r>
            <a:r>
              <a:rPr lang="he-IL" b="1" i="1" dirty="0">
                <a:solidFill>
                  <a:schemeClr val="bg1"/>
                </a:solidFill>
                <a:cs typeface="+mj-cs"/>
              </a:rPr>
              <a:t>מאמצים כבירים </a:t>
            </a:r>
            <a:r>
              <a:rPr lang="he-IL" i="1" dirty="0">
                <a:solidFill>
                  <a:schemeClr val="bg1"/>
                </a:solidFill>
                <a:cs typeface="+mj-cs"/>
              </a:rPr>
              <a:t>לשמור את המידע, כיוון שחשיפתו עלולה </a:t>
            </a:r>
            <a:r>
              <a:rPr lang="he-IL" b="1" i="1" dirty="0">
                <a:solidFill>
                  <a:schemeClr val="bg1"/>
                </a:solidFill>
                <a:cs typeface="+mj-cs"/>
              </a:rPr>
              <a:t>לפגוע באינטרסים הכלכליים שלה וביכולת התחרות בניהול מו"מ עתידי</a:t>
            </a:r>
            <a:r>
              <a:rPr lang="he-IL" i="1" dirty="0">
                <a:solidFill>
                  <a:schemeClr val="bg1"/>
                </a:solidFill>
                <a:cs typeface="+mj-cs"/>
              </a:rPr>
              <a:t>..."</a:t>
            </a:r>
            <a:endParaRPr lang="en-IL" i="1" dirty="0">
              <a:solidFill>
                <a:schemeClr val="bg1"/>
              </a:solidFill>
              <a:cs typeface="+mj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A77EA9-7867-4209-9627-011BAFA25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345" y="4168026"/>
            <a:ext cx="4941970" cy="23748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6CA958-ECD1-4AF6-A273-90A713A74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687" y="4385783"/>
            <a:ext cx="1913607" cy="19392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8552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22222E-6 L 0.29063 0.006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31" y="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 override="childStyle">
                                        <p:cTn id="3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 override="childStyle">
                                        <p:cTn id="3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 override="childStyl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 override="childStyle">
                                        <p:cTn id="50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לפמ" descr="××¤×">
            <a:extLst>
              <a:ext uri="{FF2B5EF4-FFF2-40B4-BE49-F238E27FC236}">
                <a16:creationId xmlns:a16="http://schemas.microsoft.com/office/drawing/2014/main" id="{84F7FD21-441C-4C56-9783-D556D5CEF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423" y="775879"/>
            <a:ext cx="2654243" cy="897953"/>
          </a:xfrm>
          <a:prstGeom prst="rect">
            <a:avLst/>
          </a:prstGeom>
          <a:solidFill>
            <a:srgbClr val="000000">
              <a:shade val="95000"/>
            </a:srgbClr>
          </a:solidFill>
          <a:ln w="762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EF88F28B-A396-48F3-B18D-E68F1F86B0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096499"/>
              </p:ext>
            </p:extLst>
          </p:nvPr>
        </p:nvGraphicFramePr>
        <p:xfrm>
          <a:off x="6210261" y="379541"/>
          <a:ext cx="5499092" cy="5106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586703CA-E6A1-4B20-B464-2CE981CA8C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971531"/>
              </p:ext>
            </p:extLst>
          </p:nvPr>
        </p:nvGraphicFramePr>
        <p:xfrm>
          <a:off x="376032" y="1951460"/>
          <a:ext cx="5605708" cy="4674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933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AsOne/>
      </p:bldGraphic>
      <p:bldGraphic spid="20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4AA87BD3-8CCB-4C69-82BC-0D57C12C49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4" t="5249" r="-230" b="7616"/>
          <a:stretch/>
        </p:blipFill>
        <p:spPr>
          <a:xfrm>
            <a:off x="958130" y="538695"/>
            <a:ext cx="5400000" cy="597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5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7BB2CE40-8AFB-4E71-9652-EEF7F7A682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4" t="5249" r="-229" b="7612"/>
          <a:stretch/>
        </p:blipFill>
        <p:spPr>
          <a:xfrm>
            <a:off x="958130" y="538695"/>
            <a:ext cx="5400000" cy="597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7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629D4887-C977-4B9B-BA97-7A8261A212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4" t="5249" r="-224" b="7612"/>
          <a:stretch/>
        </p:blipFill>
        <p:spPr>
          <a:xfrm>
            <a:off x="958130" y="538695"/>
            <a:ext cx="5400000" cy="5976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לפמ" descr="××¤×">
            <a:extLst>
              <a:ext uri="{FF2B5EF4-FFF2-40B4-BE49-F238E27FC236}">
                <a16:creationId xmlns:a16="http://schemas.microsoft.com/office/drawing/2014/main" id="{84F7FD21-441C-4C56-9783-D556D5CEF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423" y="775879"/>
            <a:ext cx="2654243" cy="897953"/>
          </a:xfrm>
          <a:prstGeom prst="rect">
            <a:avLst/>
          </a:prstGeom>
          <a:solidFill>
            <a:srgbClr val="000000">
              <a:shade val="95000"/>
            </a:srgbClr>
          </a:solidFill>
          <a:ln w="762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  <p:sp>
        <p:nvSpPr>
          <p:cNvPr id="2" name="Explosion: 14 Points 1">
            <a:extLst>
              <a:ext uri="{FF2B5EF4-FFF2-40B4-BE49-F238E27FC236}">
                <a16:creationId xmlns:a16="http://schemas.microsoft.com/office/drawing/2014/main" id="{41E9341E-FFD1-4B45-9A95-0749B33463E9}"/>
              </a:ext>
            </a:extLst>
          </p:cNvPr>
          <p:cNvSpPr/>
          <p:nvPr/>
        </p:nvSpPr>
        <p:spPr>
          <a:xfrm>
            <a:off x="1954021" y="2381841"/>
            <a:ext cx="3408218" cy="3424844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200" dirty="0">
                <a:cs typeface="+mj-cs"/>
              </a:rPr>
              <a:t>47 עמודי </a:t>
            </a:r>
          </a:p>
          <a:p>
            <a:pPr algn="ctr"/>
            <a:r>
              <a:rPr lang="en-US" sz="3200" dirty="0">
                <a:cs typeface="+mj-cs"/>
              </a:rPr>
              <a:t>PDF</a:t>
            </a:r>
            <a:endParaRPr lang="en-IL" sz="3200" dirty="0"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DB294-ED00-4D53-93D4-DE5F9F206F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4601" y="3323648"/>
            <a:ext cx="4362617" cy="26615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1682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22222E-6 L 0.22148 -2.22222E-6 C 0.32057 -2.22222E-6 0.44297 0.0463 0.44297 0.08426 L 0.44297 0.16875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8" y="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rc 17">
            <a:extLst>
              <a:ext uri="{FF2B5EF4-FFF2-40B4-BE49-F238E27FC236}">
                <a16:creationId xmlns:a16="http://schemas.microsoft.com/office/drawing/2014/main" id="{64100976-9484-4D16-A70C-A43132ECFF2D}"/>
              </a:ext>
            </a:extLst>
          </p:cNvPr>
          <p:cNvSpPr/>
          <p:nvPr/>
        </p:nvSpPr>
        <p:spPr>
          <a:xfrm rot="10800000">
            <a:off x="2634916" y="3683267"/>
            <a:ext cx="5498432" cy="2271561"/>
          </a:xfrm>
          <a:prstGeom prst="arc">
            <a:avLst>
              <a:gd name="adj1" fmla="val 10796179"/>
              <a:gd name="adj2" fmla="val 0"/>
            </a:avLst>
          </a:prstGeom>
          <a:ln w="127000">
            <a:solidFill>
              <a:srgbClr val="FF0000"/>
            </a:solidFill>
            <a:headEnd type="none"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12EA25A-6F10-49B3-A76D-F29119A92F7B}"/>
              </a:ext>
            </a:extLst>
          </p:cNvPr>
          <p:cNvCxnSpPr>
            <a:cxnSpLocks/>
          </p:cNvCxnSpPr>
          <p:nvPr/>
        </p:nvCxnSpPr>
        <p:spPr>
          <a:xfrm>
            <a:off x="3332748" y="3511027"/>
            <a:ext cx="4367463" cy="0"/>
          </a:xfrm>
          <a:prstGeom prst="straightConnector1">
            <a:avLst/>
          </a:prstGeom>
          <a:ln w="120650">
            <a:solidFill>
              <a:srgbClr val="FF0000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Image result for DOLLAR">
            <a:extLst>
              <a:ext uri="{FF2B5EF4-FFF2-40B4-BE49-F238E27FC236}">
                <a16:creationId xmlns:a16="http://schemas.microsoft.com/office/drawing/2014/main" id="{3FAAA3DD-F32E-47B7-BD73-08A2C431E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745" y="2430258"/>
            <a:ext cx="1145463" cy="2121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DATA">
            <a:extLst>
              <a:ext uri="{FF2B5EF4-FFF2-40B4-BE49-F238E27FC236}">
                <a16:creationId xmlns:a16="http://schemas.microsoft.com/office/drawing/2014/main" id="{24BE8F00-EE0B-4E51-944A-9DD3209CC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521" y="4915909"/>
            <a:ext cx="2251912" cy="143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6716E0-AD45-4506-B3C8-3C137D6CC824}"/>
              </a:ext>
            </a:extLst>
          </p:cNvPr>
          <p:cNvSpPr/>
          <p:nvPr/>
        </p:nvSpPr>
        <p:spPr>
          <a:xfrm>
            <a:off x="2298032" y="192505"/>
            <a:ext cx="6316579" cy="6569242"/>
          </a:xfrm>
          <a:prstGeom prst="roundRect">
            <a:avLst/>
          </a:prstGeom>
          <a:solidFill>
            <a:srgbClr val="10CF9B">
              <a:alpha val="10196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4942CC-6185-4C4E-A6FC-8DA0594C6293}"/>
              </a:ext>
            </a:extLst>
          </p:cNvPr>
          <p:cNvSpPr/>
          <p:nvPr/>
        </p:nvSpPr>
        <p:spPr>
          <a:xfrm>
            <a:off x="4155060" y="147935"/>
            <a:ext cx="36375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חופש המידע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A1D547-1E4F-49E0-88B1-431BCF8B47BE}"/>
              </a:ext>
            </a:extLst>
          </p:cNvPr>
          <p:cNvSpPr/>
          <p:nvPr/>
        </p:nvSpPr>
        <p:spPr>
          <a:xfrm>
            <a:off x="2241283" y="981320"/>
            <a:ext cx="628569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L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Freedom Of Information</a:t>
            </a:r>
            <a:endParaRPr lang="en-US" sz="4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026" name="Picture 2" descr="Image result for v check">
            <a:extLst>
              <a:ext uri="{FF2B5EF4-FFF2-40B4-BE49-F238E27FC236}">
                <a16:creationId xmlns:a16="http://schemas.microsoft.com/office/drawing/2014/main" id="{1192C675-D714-4149-AA6B-B4799E868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587" y="1489451"/>
            <a:ext cx="3637535" cy="3637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14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96EB4-94F0-4A87-BF45-4BB595C4F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/>
          </a:p>
        </p:txBody>
      </p:sp>
      <p:pic>
        <p:nvPicPr>
          <p:cNvPr id="5" name="Content Placeholder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7E3A91B7-E3B2-4458-819C-C77BD35F5E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047" y="431978"/>
            <a:ext cx="5543113" cy="13260527"/>
          </a:xfrm>
        </p:spPr>
      </p:pic>
      <p:pic>
        <p:nvPicPr>
          <p:cNvPr id="6" name="Content Placeholder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E3A300A-8328-416A-BE7E-2B3C1DE35A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19" t="-4" r="631" b="72855"/>
          <a:stretch/>
        </p:blipFill>
        <p:spPr>
          <a:xfrm>
            <a:off x="2640000" y="1629000"/>
            <a:ext cx="3456000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66CD36B-4981-4950-9CCD-BCCD6CF121AB}"/>
              </a:ext>
            </a:extLst>
          </p:cNvPr>
          <p:cNvSpPr/>
          <p:nvPr/>
        </p:nvSpPr>
        <p:spPr>
          <a:xfrm>
            <a:off x="5101389" y="1411705"/>
            <a:ext cx="1203158" cy="69631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/>
          </a:p>
        </p:txBody>
      </p:sp>
      <p:pic>
        <p:nvPicPr>
          <p:cNvPr id="8" name="Picture 4" descr="Image result for DATA">
            <a:extLst>
              <a:ext uri="{FF2B5EF4-FFF2-40B4-BE49-F238E27FC236}">
                <a16:creationId xmlns:a16="http://schemas.microsoft.com/office/drawing/2014/main" id="{19096C43-A8C2-48C1-8E15-CA3644161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521" y="4915909"/>
            <a:ext cx="2251912" cy="143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769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3.7037E-6 L 0.13243 3.7037E-6 C 0.19167 3.7037E-6 0.26485 -0.10093 0.26485 -0.18264 L 0.26485 -0.36528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42" y="-1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-4.16667E-6 -1.0296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772CA2-C221-4F99-93DC-E2E576491026}"/>
              </a:ext>
            </a:extLst>
          </p:cNvPr>
          <p:cNvSpPr/>
          <p:nvPr/>
        </p:nvSpPr>
        <p:spPr>
          <a:xfrm>
            <a:off x="1556084" y="1532929"/>
            <a:ext cx="6595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he-IL" sz="2400" dirty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"לפי בדיקה שערכנו מול ספק התוכן, עבודה על הפקת הדוחות המבוקשים לוקחת </a:t>
            </a:r>
            <a:r>
              <a:rPr lang="he-IL" sz="2400" b="1" dirty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כשעתיים לעמוד</a:t>
            </a:r>
            <a:r>
              <a:rPr lang="he-IL" sz="2400" dirty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, במשרד מנוהלים 19 עמודים הפונים לקהלי יעד שונים ברחבי העולם ומשמשים את המשרד לקמפיינים פרסומיים ולקשר של משרד התיירות לקהלים שונים בעולם.</a:t>
            </a:r>
            <a:endParaRPr lang="he-IL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just" rtl="1"/>
            <a:r>
              <a:rPr lang="he-IL" sz="2400" b="1" dirty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עלות שעת עבודה של הספק הינה 86 ₪ + מע"מ, כלומר, עלות ההפקה בפועל, תסתכם </a:t>
            </a:r>
            <a:r>
              <a:rPr lang="he-IL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בכ</a:t>
            </a:r>
            <a:r>
              <a:rPr lang="he-IL" sz="2400" b="1" dirty="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- 3,823 ₪ מכספי ציבור."</a:t>
            </a:r>
            <a:endParaRPr lang="he-IL" sz="24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A60C12D-8C20-41ED-B73B-95E991AE0F22}"/>
              </a:ext>
            </a:extLst>
          </p:cNvPr>
          <p:cNvSpPr/>
          <p:nvPr/>
        </p:nvSpPr>
        <p:spPr>
          <a:xfrm>
            <a:off x="4155060" y="147935"/>
            <a:ext cx="36375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חופש המידע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101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 override="childStyl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A60C12D-8C20-41ED-B73B-95E991AE0F22}"/>
              </a:ext>
            </a:extLst>
          </p:cNvPr>
          <p:cNvSpPr/>
          <p:nvPr/>
        </p:nvSpPr>
        <p:spPr>
          <a:xfrm>
            <a:off x="4155060" y="147935"/>
            <a:ext cx="36375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חופש המידע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35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F6CF4D-D797-47D6-B56F-BB3413DCA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552" y="1379041"/>
            <a:ext cx="6986845" cy="5019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3E4A73D-0234-46EC-BF25-4A4F8FF38A6B}"/>
              </a:ext>
            </a:extLst>
          </p:cNvPr>
          <p:cNvSpPr/>
          <p:nvPr/>
        </p:nvSpPr>
        <p:spPr>
          <a:xfrm>
            <a:off x="2830980" y="147935"/>
            <a:ext cx="628569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L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Freedom Of Information</a:t>
            </a:r>
            <a:endParaRPr lang="en-US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7547EA-EAE4-4946-85C9-63F741979F8A}"/>
              </a:ext>
            </a:extLst>
          </p:cNvPr>
          <p:cNvSpPr/>
          <p:nvPr/>
        </p:nvSpPr>
        <p:spPr>
          <a:xfrm rot="19952997">
            <a:off x="4762961" y="1710035"/>
            <a:ext cx="3351880" cy="1107996"/>
          </a:xfrm>
          <a:prstGeom prst="rect">
            <a:avLst/>
          </a:prstGeom>
          <a:solidFill>
            <a:srgbClr val="000000">
              <a:alpha val="63922"/>
            </a:srgbClr>
          </a:solidFill>
          <a:ln w="76200"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PRIVATE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D55BF9-194C-4F73-98F6-A708DB0B9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480" y="3989890"/>
            <a:ext cx="6074895" cy="16264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3295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AFF5F-D520-4F3D-B753-6AED12F05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/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AD8351F-133D-428B-A641-768F3770F6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057" y="367564"/>
            <a:ext cx="8596668" cy="594765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ED08CA-C637-44DF-BE32-9C1DB5CC7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332" y="542782"/>
            <a:ext cx="7527793" cy="62274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371DE9-5CB2-4845-9DDF-2049A029DD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6057" y="1647125"/>
            <a:ext cx="10177463" cy="14156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DA445A-EFBC-4D0F-8BB9-13699011A1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38" y="2579857"/>
            <a:ext cx="6748144" cy="37353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176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35383-99F9-4F57-87DE-4080A8776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48697A-441C-4F9D-86C8-6467307E3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7806" y="768350"/>
            <a:ext cx="5734050" cy="2324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85D7D4-FAF7-46B6-B4D3-02BC30565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00" y="2505075"/>
            <a:ext cx="7848600" cy="1847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90918FF-8232-4D3E-8AC0-3611B65FEC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26872" y="3894380"/>
            <a:ext cx="6457950" cy="25431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C1AB52-EB54-48FD-A32F-F2E0BC0F17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9967" y="301625"/>
            <a:ext cx="6315075" cy="2790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C3390E-EA39-4C20-921E-26E3468632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7806" y="3381375"/>
            <a:ext cx="6181725" cy="2867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0D9134-2E31-46E6-818F-E6C1100AF7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8550" y="1294072"/>
            <a:ext cx="6381750" cy="3057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A1FA55-3213-48A8-8A00-6C50A3EC6D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4898" y="2289045"/>
            <a:ext cx="6219825" cy="3648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1412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35383-99F9-4F57-87DE-4080A8776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אז מה אפשר לשאול על פייסבוק?</a:t>
            </a:r>
            <a:endParaRPr lang="en-IL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B9855D55-9305-4AF6-88A0-43BCF6013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096058" cy="3880773"/>
          </a:xfrm>
        </p:spPr>
        <p:txBody>
          <a:bodyPr>
            <a:normAutofit/>
          </a:bodyPr>
          <a:lstStyle/>
          <a:p>
            <a:r>
              <a:rPr lang="he-IL" sz="2400" dirty="0"/>
              <a:t>האם יש שינוי ברמת החשיפה?</a:t>
            </a:r>
          </a:p>
          <a:p>
            <a:r>
              <a:rPr lang="he-IL" sz="2400" dirty="0"/>
              <a:t>האם יש הבדל בין עמודים קטנים וגדולים?</a:t>
            </a:r>
          </a:p>
          <a:p>
            <a:r>
              <a:rPr lang="he-IL" sz="2400" dirty="0"/>
              <a:t>מתי החשיפה הכי גבוה לפוסט?</a:t>
            </a:r>
          </a:p>
          <a:p>
            <a:r>
              <a:rPr lang="he-IL" sz="2400" dirty="0"/>
              <a:t>איך משפיע מימון </a:t>
            </a:r>
            <a:r>
              <a:rPr lang="he-IL" sz="2400" dirty="0" err="1"/>
              <a:t>פוסטים</a:t>
            </a:r>
            <a:r>
              <a:rPr lang="he-IL" sz="2400" dirty="0"/>
              <a:t> על חשיפה אורגנית?</a:t>
            </a:r>
          </a:p>
          <a:p>
            <a:r>
              <a:rPr lang="he-IL" sz="2400" dirty="0"/>
              <a:t>מהו היקף </a:t>
            </a:r>
            <a:r>
              <a:rPr lang="he-IL" sz="2400" dirty="0" err="1"/>
              <a:t>האינטרקציה</a:t>
            </a:r>
            <a:r>
              <a:rPr lang="he-IL" sz="2400" dirty="0"/>
              <a:t> האותנטית ברשת?</a:t>
            </a:r>
          </a:p>
          <a:p>
            <a:endParaRPr lang="he-IL" sz="2400" dirty="0"/>
          </a:p>
          <a:p>
            <a:endParaRPr lang="en-IL" sz="2400" dirty="0"/>
          </a:p>
        </p:txBody>
      </p:sp>
      <p:pic>
        <p:nvPicPr>
          <p:cNvPr id="12" name="Picture 4" descr="Image result for DATA">
            <a:extLst>
              <a:ext uri="{FF2B5EF4-FFF2-40B4-BE49-F238E27FC236}">
                <a16:creationId xmlns:a16="http://schemas.microsoft.com/office/drawing/2014/main" id="{A81CEC2E-3E90-4597-8CDE-CDA18BB16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53" y="2042081"/>
            <a:ext cx="3601826" cy="229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65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theme/theme1.xml><?xml version="1.0" encoding="utf-8"?>
<a:theme xmlns:a="http://schemas.openxmlformats.org/drawingml/2006/main" name="Face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3464</TotalTime>
  <Words>285</Words>
  <Application>Microsoft Office PowerPoint</Application>
  <PresentationFormat>Widescreen</PresentationFormat>
  <Paragraphs>32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Times New Roman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אז מה אפשר לשאול על פייסבוק?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אל תשאל מה המדינה יכולה לעשות בשבילך; שאל מה אתה יכול לעשות בשביל מדינתך</dc:title>
  <dc:creator>gai zomer</dc:creator>
  <cp:lastModifiedBy>gai zomer</cp:lastModifiedBy>
  <cp:revision>63</cp:revision>
  <dcterms:created xsi:type="dcterms:W3CDTF">2018-12-26T16:59:29Z</dcterms:created>
  <dcterms:modified xsi:type="dcterms:W3CDTF">2018-12-30T13:49:05Z</dcterms:modified>
</cp:coreProperties>
</file>